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6"/>
  </p:handoutMasterIdLst>
  <p:sldIdLst>
    <p:sldId id="256" r:id="rId2"/>
    <p:sldId id="257" r:id="rId3"/>
    <p:sldId id="290" r:id="rId4"/>
    <p:sldId id="287" r:id="rId5"/>
    <p:sldId id="292" r:id="rId6"/>
    <p:sldId id="288" r:id="rId7"/>
    <p:sldId id="293" r:id="rId8"/>
    <p:sldId id="294" r:id="rId9"/>
    <p:sldId id="295" r:id="rId10"/>
    <p:sldId id="296" r:id="rId11"/>
    <p:sldId id="297" r:id="rId12"/>
    <p:sldId id="259" r:id="rId13"/>
    <p:sldId id="260" r:id="rId14"/>
    <p:sldId id="261" r:id="rId15"/>
    <p:sldId id="262" r:id="rId16"/>
    <p:sldId id="263" r:id="rId17"/>
    <p:sldId id="264" r:id="rId18"/>
    <p:sldId id="278" r:id="rId19"/>
    <p:sldId id="265" r:id="rId20"/>
    <p:sldId id="266" r:id="rId21"/>
    <p:sldId id="286" r:id="rId22"/>
    <p:sldId id="267" r:id="rId23"/>
    <p:sldId id="268" r:id="rId24"/>
    <p:sldId id="269" r:id="rId25"/>
    <p:sldId id="273" r:id="rId26"/>
    <p:sldId id="279" r:id="rId27"/>
    <p:sldId id="271" r:id="rId28"/>
    <p:sldId id="276" r:id="rId29"/>
    <p:sldId id="275" r:id="rId30"/>
    <p:sldId id="277" r:id="rId31"/>
    <p:sldId id="272" r:id="rId32"/>
    <p:sldId id="270" r:id="rId33"/>
    <p:sldId id="280" r:id="rId34"/>
    <p:sldId id="281" r:id="rId35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B09FA-B6E9-4DCE-A67C-7D5BE2AB7B4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12A4D-F929-4EDA-B6A1-AC2EA89A7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71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E16F8F-8F91-438E-A649-AC5BA7DFE2DE}" type="datetimeFigureOut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A9B9003-D48B-4F8B-89EF-926EAB907FC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727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84032-0F4A-43AE-906D-C47F194012C0}" type="datetimeFigureOut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9507B52-0E93-4AD9-856D-191BF1A498E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281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84032-0F4A-43AE-906D-C47F194012C0}" type="datetimeFigureOut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9507B52-0E93-4AD9-856D-191BF1A498E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9761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84032-0F4A-43AE-906D-C47F194012C0}" type="datetimeFigureOut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507B52-0E93-4AD9-856D-191BF1A498E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5023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84032-0F4A-43AE-906D-C47F194012C0}" type="datetimeFigureOut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507B52-0E93-4AD9-856D-191BF1A498E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000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84032-0F4A-43AE-906D-C47F194012C0}" type="datetimeFigureOut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507B52-0E93-4AD9-856D-191BF1A498E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9112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123CD-79D1-4187-B6D8-5D156D6964F8}" type="datetimeFigureOut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6D54-C7AD-4FB4-9FF0-32B2FC98674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12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5AFE0C-E30B-418B-B71B-86D3424244BE}" type="datetimeFigureOut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6BF3-48FE-406A-9379-6E10484A8D6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719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68F14-CD25-444E-8721-E244CC01E060}" type="datetimeFigureOut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DB40-E223-45D1-9C76-5A1E9D4373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149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E5A05-8EF5-4A79-AA69-06F2639CF32D}" type="datetimeFigureOut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51F8E12-31BE-428A-88A2-690B94D4224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157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8BA5B-1F3B-4075-946E-7A5172E598F2}" type="datetimeFigureOut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B7A6A5C-07A6-4AC3-9813-A1A4209AD52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033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8BF07-186A-4B7D-9568-DF13B81D766B}" type="datetimeFigureOut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8CD4D0C-7B8D-4191-806B-7479ECE90A7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763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48FE2-C690-4117-AEFD-A92094D7ACFC}" type="datetimeFigureOut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ADCE-DB74-4FAC-9825-76BFD59979E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02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EFA31-F666-44A5-B14E-0BF94A9222CB}" type="datetimeFigureOut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2D98-DD9D-4E93-B471-2C1A969766F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22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DFC8F-43FE-4524-ACE4-FA7B0E9871A3}" type="datetimeFigureOut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21493-D713-4133-B9D8-39E9FD165E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3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CC43D-A46B-4076-8327-550DBDC1EF94}" type="datetimeFigureOut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AB544DC-CD79-4D10-821B-71A8699F372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90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084032-0F4A-43AE-906D-C47F194012C0}" type="datetimeFigureOut">
              <a:rPr lang="ru-RU" smtClean="0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507B52-0E93-4AD9-856D-191BF1A498E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808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7427251" cy="2262781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Алгоритм деятельности внутреннего эксперта при аттестации педагогического работника на первую и высшую категории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2347" y="4149080"/>
            <a:ext cx="4424536" cy="2088232"/>
          </a:xfrm>
        </p:spPr>
        <p:txBody>
          <a:bodyPr rtlCol="0">
            <a:normAutofit fontScale="92500" lnSpcReduction="2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Подготовили: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Грибакова Е.И. </a:t>
            </a:r>
            <a:r>
              <a:rPr lang="ru-RU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ст.воспитатель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МАДОУ «Детский сад №275 комбинированного вида»                                      Ново-Савиновского района </a:t>
            </a:r>
            <a:r>
              <a:rPr lang="ru-RU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г.Казани</a:t>
            </a:r>
            <a:endParaRPr lang="ru-RU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Гимранова А.Л.,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ст.воспитатель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МАДОУ «Детский сад №250»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Ново-Савиновского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района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г.Казани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589199" cy="1280890"/>
          </a:xfrm>
        </p:spPr>
        <p:txBody>
          <a:bodyPr/>
          <a:lstStyle/>
          <a:p>
            <a:pPr algn="r"/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10 шагов к аттестации </a:t>
            </a:r>
            <a:r>
              <a:rPr lang="ru-RU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педработника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7960137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6. Подготовка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документов по инновационной и экспериментальной деятельности (справки для претендентов на высшую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кв.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категорию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. Формирование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портфолио;</a:t>
            </a: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8. Подача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заявления;</a:t>
            </a: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9. Прохождение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тестирования;</a:t>
            </a: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10. Подача документов в ЭС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ЭО.</a:t>
            </a:r>
          </a:p>
          <a:p>
            <a:pPr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85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Этапы подачи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562801" cy="4536504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этап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заявление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( подготовка и подача) по итогам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приказа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МО и Н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РТ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атт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 лист (прикрепляем к претендентам на высшую категорию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компьютерное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тестирование (прохождение в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системе)</a:t>
            </a:r>
          </a:p>
          <a:p>
            <a:pPr lvl="0">
              <a:buClr>
                <a:srgbClr val="A53010"/>
              </a:buClr>
            </a:pP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этап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карта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результативности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педагога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экспертный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лист, экспертное заключение для тех у кого проведена экспертиза проф.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деятельности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справка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(свидетельство) о ведении инновационной и экспериментальной деятельности (на высшую категорию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документ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подтверждающий участие обучающихся в олимпиадах, смотрах, конкурсах, соревнованиях, проходивших за последние 5 лет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Заполнение экспертного заключения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1" y="2133600"/>
            <a:ext cx="7562800" cy="4103712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Экспертное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заключение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по итогам оценки уровня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квалификации, воспитателя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Муниципального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автономного дошкольного образовательного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учреждения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«Детский сад № ___» Ново-Савиновского района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района г. Казани Республики Татарстан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4290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Внутренний эксперт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Ф.И.О, старший воспитатель МАДОУ «Детский сад №___»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осуществила экспертизу профессиональной деятельности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воспитателя Ф.И.О. Муниципального автономного дошкольного образовательного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учреждения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«Детский сад№__» Ново-Савиновского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района г.Казани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alt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Личные </a:t>
            </a:r>
            <a:r>
              <a:rPr lang="ru-RU" alt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данные педагога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Информация </a:t>
            </a:r>
            <a:r>
              <a:rPr lang="ru-RU" alt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о:</a:t>
            </a:r>
            <a:endParaRPr lang="ru-RU" alt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-об образовании аттестуемого </a:t>
            </a:r>
            <a:r>
              <a:rPr lang="ru-RU" alt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педагога;</a:t>
            </a:r>
            <a:endParaRPr lang="ru-RU" alt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-о наличии наград;</a:t>
            </a:r>
            <a:endParaRPr lang="ru-RU" alt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-о курсах </a:t>
            </a:r>
            <a:r>
              <a:rPr lang="ru-RU" alt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повышения </a:t>
            </a:r>
            <a:r>
              <a:rPr lang="ru-RU" alt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квалификации;</a:t>
            </a:r>
            <a:endParaRPr lang="ru-RU" alt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-о результатах </a:t>
            </a:r>
            <a:r>
              <a:rPr lang="ru-RU" alt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профессионального </a:t>
            </a:r>
            <a:r>
              <a:rPr lang="ru-RU" alt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тестирования.</a:t>
            </a:r>
            <a:endParaRPr lang="ru-RU" alt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60648"/>
            <a:ext cx="6600451" cy="2262781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II</a:t>
            </a:r>
            <a:r>
              <a:rPr lang="ru-RU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Оценка профессиональных компетенций и продуктивности 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56462" y="1916832"/>
            <a:ext cx="7752579" cy="5040560"/>
          </a:xfrm>
        </p:spPr>
        <p:txBody>
          <a:bodyPr rtlCol="0">
            <a:noAutofit/>
          </a:bodyPr>
          <a:lstStyle/>
          <a:p>
            <a:pPr marL="342900" indent="-342900">
              <a:buAutoNum type="arabicPeriod"/>
              <a:defRPr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Компетентность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в области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личностных качеств</a:t>
            </a:r>
          </a:p>
          <a:p>
            <a:pPr marL="342900" indent="-342900">
              <a:buAutoNum type="arabicPeriod"/>
              <a:defRPr/>
            </a:pPr>
            <a:r>
              <a:rPr lang="tt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Компетентность в области постановки целей и задач педагогической деятельности</a:t>
            </a:r>
          </a:p>
          <a:p>
            <a:pPr marL="342900" indent="-342900">
              <a:buAutoNum type="arabicPeriod"/>
              <a:defRPr/>
            </a:pPr>
            <a:r>
              <a:rPr lang="tt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Компетентность в области мотивирования воспитанников на осуществление воспитательной деятельности</a:t>
            </a:r>
          </a:p>
          <a:p>
            <a:pPr marL="342900" indent="-342900">
              <a:buAutoNum type="arabicPeriod"/>
              <a:defRPr/>
            </a:pPr>
            <a:r>
              <a:rPr lang="tt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Компетентность в области обеспечения информационной основы деятельности</a:t>
            </a:r>
          </a:p>
          <a:p>
            <a:pPr marL="342900" indent="-342900">
              <a:buAutoNum type="arabicPeriod"/>
              <a:defRPr/>
            </a:pPr>
            <a:r>
              <a:rPr lang="tt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Компетентность в области разработки программы, методических, дидактических материалов и принятии педагогических решений</a:t>
            </a:r>
          </a:p>
          <a:p>
            <a:pPr marL="342900" indent="-342900">
              <a:buAutoNum type="arabicPeriod"/>
              <a:defRPr/>
            </a:pPr>
            <a:r>
              <a:rPr lang="tt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Компетентность в области организации педагогической деятельности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. Компетентность в области личностных качеств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99561"/>
            <a:ext cx="8784976" cy="5661025"/>
          </a:xfrm>
        </p:spPr>
        <p:txBody>
          <a:bodyPr rtlCol="0">
            <a:normAutofit fontScale="25000" lnSpcReduction="20000"/>
          </a:bodyPr>
          <a:lstStyle/>
          <a:p>
            <a:pPr algn="just"/>
            <a:r>
              <a:rPr lang="ru-RU" sz="6400" dirty="0">
                <a:solidFill>
                  <a:srgbClr val="000000"/>
                </a:solidFill>
                <a:latin typeface="Times New Roman"/>
              </a:rPr>
              <a:t>1) уважительное отношение к каждому ребенку, к его чувствам и потребностям;</a:t>
            </a:r>
            <a:endParaRPr lang="ru-RU" sz="6400" dirty="0">
              <a:solidFill>
                <a:srgbClr val="000000"/>
              </a:solidFill>
            </a:endParaRPr>
          </a:p>
          <a:p>
            <a:pPr algn="just"/>
            <a:r>
              <a:rPr lang="ru-RU" sz="6400" dirty="0">
                <a:solidFill>
                  <a:srgbClr val="000000"/>
                </a:solidFill>
                <a:latin typeface="Times New Roman"/>
              </a:rPr>
              <a:t>2) умение общаться с каждым ребёнком;</a:t>
            </a:r>
            <a:endParaRPr lang="ru-RU" sz="6400" dirty="0">
              <a:solidFill>
                <a:srgbClr val="000000"/>
              </a:solidFill>
            </a:endParaRPr>
          </a:p>
          <a:p>
            <a:pPr algn="just"/>
            <a:r>
              <a:rPr lang="ru-RU" sz="6400" dirty="0">
                <a:solidFill>
                  <a:srgbClr val="000000"/>
                </a:solidFill>
                <a:latin typeface="Times New Roman"/>
              </a:rPr>
              <a:t>3) умение создать условия для свободного выбора детьми деятельности, участников совместной деятельности;</a:t>
            </a:r>
            <a:endParaRPr lang="ru-RU" sz="6400" dirty="0">
              <a:solidFill>
                <a:srgbClr val="000000"/>
              </a:solidFill>
            </a:endParaRPr>
          </a:p>
          <a:p>
            <a:pPr algn="just"/>
            <a:r>
              <a:rPr lang="ru-RU" sz="6400" dirty="0">
                <a:solidFill>
                  <a:srgbClr val="000000"/>
                </a:solidFill>
                <a:latin typeface="Times New Roman"/>
              </a:rPr>
              <a:t>4) умение создать условия для принятия детьми решений, выражения своих чувств и мыслей;</a:t>
            </a:r>
            <a:endParaRPr lang="ru-RU" sz="6400" dirty="0">
              <a:solidFill>
                <a:srgbClr val="000000"/>
              </a:solidFill>
            </a:endParaRPr>
          </a:p>
          <a:p>
            <a:pPr algn="just"/>
            <a:r>
              <a:rPr lang="ru-RU" sz="6400" dirty="0">
                <a:solidFill>
                  <a:srgbClr val="000000"/>
                </a:solidFill>
                <a:latin typeface="Times New Roman"/>
              </a:rPr>
              <a:t>5) умение оказать </a:t>
            </a:r>
            <a:r>
              <a:rPr lang="ru-RU" sz="6400" dirty="0" err="1">
                <a:solidFill>
                  <a:srgbClr val="000000"/>
                </a:solidFill>
                <a:latin typeface="Times New Roman"/>
              </a:rPr>
              <a:t>недирективную</a:t>
            </a:r>
            <a:r>
              <a:rPr lang="ru-RU" sz="6400" dirty="0">
                <a:solidFill>
                  <a:srgbClr val="000000"/>
                </a:solidFill>
                <a:latin typeface="Times New Roman"/>
              </a:rPr>
              <a:t> помощь детям, поддержку детской инициативы и самостоятельности в разных видах деятельности;</a:t>
            </a:r>
            <a:endParaRPr lang="ru-RU" sz="6400" dirty="0">
              <a:solidFill>
                <a:srgbClr val="000000"/>
              </a:solidFill>
            </a:endParaRPr>
          </a:p>
          <a:p>
            <a:pPr algn="just"/>
            <a:r>
              <a:rPr lang="ru-RU" sz="6400" dirty="0">
                <a:solidFill>
                  <a:srgbClr val="000000"/>
                </a:solidFill>
                <a:latin typeface="Times New Roman"/>
              </a:rPr>
              <a:t>6) умение создать условия для позитивных, доброжелательных отношений между детьми, в том числе принадлежащими к разным национально-культурным, религиозным общностям и социальным слоям, а также имеющим различные (в том числе ограниченные) возможности здоровья;</a:t>
            </a:r>
            <a:endParaRPr lang="ru-RU" sz="6400" dirty="0">
              <a:solidFill>
                <a:srgbClr val="000000"/>
              </a:solidFill>
            </a:endParaRPr>
          </a:p>
          <a:p>
            <a:pPr algn="just"/>
            <a:r>
              <a:rPr lang="ru-RU" sz="6400" dirty="0">
                <a:solidFill>
                  <a:srgbClr val="000000"/>
                </a:solidFill>
                <a:latin typeface="Times New Roman"/>
              </a:rPr>
              <a:t>7) умение развить коммуникативные способности детей, позволяющие разрешать конфликтные ситуации со сверстниками;</a:t>
            </a:r>
            <a:endParaRPr lang="ru-RU" sz="6400" dirty="0">
              <a:solidFill>
                <a:srgbClr val="000000"/>
              </a:solidFill>
            </a:endParaRPr>
          </a:p>
          <a:p>
            <a:pPr algn="just"/>
            <a:r>
              <a:rPr lang="ru-RU" sz="6400" dirty="0">
                <a:solidFill>
                  <a:srgbClr val="000000"/>
                </a:solidFill>
                <a:latin typeface="Times New Roman"/>
              </a:rPr>
              <a:t>8) умение создать условия для овладения культурными средствами деятельности;</a:t>
            </a:r>
            <a:endParaRPr lang="ru-RU" sz="6400" dirty="0">
              <a:solidFill>
                <a:srgbClr val="000000"/>
              </a:solidFill>
            </a:endParaRPr>
          </a:p>
          <a:p>
            <a:pPr algn="just"/>
            <a:r>
              <a:rPr lang="ru-RU" sz="6400" dirty="0">
                <a:solidFill>
                  <a:srgbClr val="000000"/>
                </a:solidFill>
                <a:latin typeface="Times New Roman"/>
              </a:rPr>
              <a:t>9) умение организовать виды деятельности, способствующие развитию мышления, речи, общения, воображения и детского творчества, личностного, физического и художественно-эстетического развития детей;</a:t>
            </a:r>
            <a:endParaRPr lang="ru-RU" sz="6400" dirty="0">
              <a:solidFill>
                <a:srgbClr val="000000"/>
              </a:solidFill>
            </a:endParaRPr>
          </a:p>
          <a:p>
            <a:pPr algn="just"/>
            <a:r>
              <a:rPr lang="ru-RU" sz="6400" dirty="0">
                <a:solidFill>
                  <a:srgbClr val="000000"/>
                </a:solidFill>
                <a:latin typeface="Times New Roman"/>
              </a:rPr>
              <a:t>10) умение оценить индивидуальное развитие каждого ребёнка;</a:t>
            </a:r>
            <a:endParaRPr lang="ru-RU" sz="6400" dirty="0">
              <a:solidFill>
                <a:srgbClr val="000000"/>
              </a:solidFill>
            </a:endParaRPr>
          </a:p>
          <a:p>
            <a:pPr algn="just"/>
            <a:r>
              <a:rPr lang="ru-RU" sz="6400" dirty="0">
                <a:solidFill>
                  <a:srgbClr val="000000"/>
                </a:solidFill>
                <a:latin typeface="Times New Roman"/>
              </a:rPr>
              <a:t>11) умение взаимодействовать с родителями по вопросам образования ребенка, вовлекать их в образовательную деятельность, в том числе посредством создания образовательных проектов совместно с семьей.</a:t>
            </a:r>
            <a:endParaRPr lang="ru-RU" sz="64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4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Компетентность в области постановки целей и задач педагогической деятельности</a:t>
            </a:r>
            <a:r>
              <a:rPr lang="ru-RU" sz="3600" dirty="0">
                <a:cs typeface="Times New Roman" pitchFamily="18" charset="0"/>
              </a:rPr>
              <a:t/>
            </a:r>
            <a:br>
              <a:rPr lang="ru-RU" sz="3600" dirty="0"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6507534"/>
          </a:xfrm>
        </p:spPr>
        <p:txBody>
          <a:bodyPr rtlCol="0">
            <a:normAutofit fontScale="47500" lnSpcReduction="20000"/>
          </a:bodyPr>
          <a:lstStyle/>
          <a:p>
            <a:pPr marL="0" indent="457200" eaLnBrk="1" fontAlgn="auto" hangingPunct="1">
              <a:spcAft>
                <a:spcPts val="0"/>
              </a:spcAft>
              <a:buNone/>
              <a:defRPr/>
            </a:pPr>
            <a:r>
              <a:rPr lang="ru-RU" sz="4200" dirty="0" smtClean="0">
                <a:latin typeface="Cambria" panose="02040503050406030204" pitchFamily="18" charset="0"/>
                <a:ea typeface="Cambria" panose="02040503050406030204" pitchFamily="18" charset="0"/>
              </a:rPr>
              <a:t>•</a:t>
            </a:r>
            <a:r>
              <a:rPr lang="ru-RU" sz="4200" dirty="0">
                <a:latin typeface="Cambria" panose="02040503050406030204" pitchFamily="18" charset="0"/>
                <a:ea typeface="Cambria" panose="02040503050406030204" pitchFamily="18" charset="0"/>
              </a:rPr>
              <a:t>Умеет ставить </a:t>
            </a:r>
            <a:r>
              <a:rPr lang="ru-RU" sz="4200" dirty="0" smtClean="0">
                <a:latin typeface="Cambria" panose="02040503050406030204" pitchFamily="18" charset="0"/>
                <a:ea typeface="Cambria" panose="02040503050406030204" pitchFamily="18" charset="0"/>
              </a:rPr>
              <a:t>цели занятия  </a:t>
            </a:r>
            <a:r>
              <a:rPr lang="ru-RU" sz="4200" dirty="0">
                <a:latin typeface="Cambria" panose="02040503050406030204" pitchFamily="18" charset="0"/>
                <a:ea typeface="Cambria" panose="02040503050406030204" pitchFamily="18" charset="0"/>
              </a:rPr>
              <a:t>в соответствии с возрастными особенностями </a:t>
            </a:r>
            <a:r>
              <a:rPr lang="ru-RU" sz="42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обучающихся(</a:t>
            </a:r>
            <a:r>
              <a:rPr lang="ru-RU" sz="4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воспитатнников</a:t>
            </a:r>
            <a:r>
              <a:rPr lang="ru-RU" sz="4200" dirty="0" smtClean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endParaRPr lang="ru-RU" sz="4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dirty="0">
                <a:latin typeface="Cambria" panose="02040503050406030204" pitchFamily="18" charset="0"/>
                <a:ea typeface="Cambria" panose="02040503050406030204" pitchFamily="18" charset="0"/>
              </a:rPr>
              <a:t>• Корректирует цели и задачи деятельности </a:t>
            </a:r>
            <a:r>
              <a:rPr lang="ru-RU" sz="42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 занятии </a:t>
            </a:r>
            <a:r>
              <a:rPr lang="ru-RU" sz="4200" dirty="0">
                <a:latin typeface="Cambria" panose="02040503050406030204" pitchFamily="18" charset="0"/>
                <a:ea typeface="Cambria" panose="02040503050406030204" pitchFamily="18" charset="0"/>
              </a:rPr>
              <a:t>в зависимости от готовности обучающихся к освоению материала </a:t>
            </a:r>
            <a:r>
              <a:rPr lang="ru-RU" sz="42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sz="4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dirty="0">
                <a:latin typeface="Cambria" panose="02040503050406030204" pitchFamily="18" charset="0"/>
                <a:ea typeface="Cambria" panose="02040503050406030204" pitchFamily="18" charset="0"/>
              </a:rPr>
              <a:t>•Умеет ставить цели </a:t>
            </a:r>
            <a:r>
              <a:rPr lang="ru-RU" sz="42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занятия соответствии </a:t>
            </a:r>
            <a:r>
              <a:rPr lang="ru-RU" sz="4200" dirty="0">
                <a:latin typeface="Cambria" panose="02040503050406030204" pitchFamily="18" charset="0"/>
                <a:ea typeface="Cambria" panose="02040503050406030204" pitchFamily="18" charset="0"/>
              </a:rPr>
              <a:t>с индивидуальными особенностями обучающихся. </a:t>
            </a:r>
          </a:p>
          <a:p>
            <a:pPr indent="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dirty="0">
                <a:latin typeface="Cambria" panose="02040503050406030204" pitchFamily="18" charset="0"/>
                <a:ea typeface="Cambria" panose="02040503050406030204" pitchFamily="18" charset="0"/>
              </a:rPr>
              <a:t>• Знает и учитывает уровень </a:t>
            </a:r>
            <a:r>
              <a:rPr lang="ru-RU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обученности</a:t>
            </a:r>
            <a:r>
              <a:rPr lang="ru-RU" sz="4200" dirty="0">
                <a:latin typeface="Cambria" panose="02040503050406030204" pitchFamily="18" charset="0"/>
                <a:ea typeface="Cambria" panose="02040503050406030204" pitchFamily="18" charset="0"/>
              </a:rPr>
              <a:t> и развития обучающихся при постановке целей и задач урока. </a:t>
            </a:r>
          </a:p>
          <a:p>
            <a:pPr indent="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dirty="0">
                <a:latin typeface="Cambria" panose="02040503050406030204" pitchFamily="18" charset="0"/>
                <a:ea typeface="Cambria" panose="02040503050406030204" pitchFamily="18" charset="0"/>
              </a:rPr>
              <a:t>• Умеет сформулировать цели и задачи на основе </a:t>
            </a:r>
            <a:r>
              <a:rPr lang="ru-RU" sz="42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темы занятия. </a:t>
            </a:r>
            <a:endParaRPr lang="ru-RU" sz="4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dirty="0">
                <a:latin typeface="Cambria" panose="02040503050406030204" pitchFamily="18" charset="0"/>
                <a:ea typeface="Cambria" panose="02040503050406030204" pitchFamily="18" charset="0"/>
              </a:rPr>
              <a:t>• Умеет конкретизировать цель </a:t>
            </a:r>
            <a:r>
              <a:rPr lang="ru-RU" sz="42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занятия </a:t>
            </a:r>
            <a:r>
              <a:rPr lang="ru-RU" sz="4200" dirty="0">
                <a:latin typeface="Cambria" panose="02040503050406030204" pitchFamily="18" charset="0"/>
                <a:ea typeface="Cambria" panose="02040503050406030204" pitchFamily="18" charset="0"/>
              </a:rPr>
              <a:t>до комплекса взаимосвязанных задач.</a:t>
            </a:r>
          </a:p>
          <a:p>
            <a:pPr indent="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dirty="0">
                <a:latin typeface="Cambria" panose="02040503050406030204" pitchFamily="18" charset="0"/>
                <a:ea typeface="Cambria" panose="02040503050406030204" pitchFamily="18" charset="0"/>
              </a:rPr>
              <a:t>• Может сформулировать критерии достижения целей </a:t>
            </a:r>
            <a:r>
              <a:rPr lang="ru-RU" sz="42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занятия. </a:t>
            </a:r>
            <a:endParaRPr lang="ru-RU" sz="4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dirty="0">
                <a:latin typeface="Cambria" panose="02040503050406030204" pitchFamily="18" charset="0"/>
                <a:ea typeface="Cambria" panose="02040503050406030204" pitchFamily="18" charset="0"/>
              </a:rPr>
              <a:t>• Умеет добиться понимания обучающимися целей и задач </a:t>
            </a:r>
            <a:r>
              <a:rPr lang="ru-RU" sz="42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занятия. </a:t>
            </a:r>
            <a:endParaRPr lang="ru-RU" sz="4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dirty="0">
                <a:latin typeface="Cambria" panose="02040503050406030204" pitchFamily="18" charset="0"/>
                <a:ea typeface="Cambria" panose="02040503050406030204" pitchFamily="18" charset="0"/>
              </a:rPr>
              <a:t>• Умеет соотнести результаты обучения с поставленными целями.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2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368" y="116632"/>
            <a:ext cx="7634808" cy="128089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Компетентность в области мотивирования обучающихся (воспитанников) на осуществление учебной (воспитательной) деятельности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589640" cy="5068888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>
                <a:latin typeface="Cambria" panose="02040503050406030204" pitchFamily="18" charset="0"/>
                <a:ea typeface="Cambria" panose="02040503050406030204" pitchFamily="18" charset="0"/>
              </a:rPr>
              <a:t>• Умеет вызвать интерес у </a:t>
            </a:r>
            <a:r>
              <a:rPr lang="ru-RU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обучающихся. </a:t>
            </a:r>
            <a:endParaRPr lang="ru-RU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>
                <a:latin typeface="Cambria" panose="02040503050406030204" pitchFamily="18" charset="0"/>
                <a:ea typeface="Cambria" panose="02040503050406030204" pitchFamily="18" charset="0"/>
              </a:rPr>
              <a:t>• Отмечает даже самый маленький успех </a:t>
            </a:r>
            <a:r>
              <a:rPr lang="ru-RU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воспитанников. </a:t>
            </a:r>
            <a:endParaRPr lang="ru-RU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>
                <a:latin typeface="Cambria" panose="02040503050406030204" pitchFamily="18" charset="0"/>
                <a:ea typeface="Cambria" panose="02040503050406030204" pitchFamily="18" charset="0"/>
              </a:rPr>
              <a:t>• Демонстрирует успехи </a:t>
            </a:r>
            <a:r>
              <a:rPr lang="ru-RU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воспитанников </a:t>
            </a:r>
            <a:r>
              <a:rPr lang="ru-RU" sz="3800" dirty="0">
                <a:latin typeface="Cambria" panose="02040503050406030204" pitchFamily="18" charset="0"/>
                <a:ea typeface="Cambria" panose="02040503050406030204" pitchFamily="18" charset="0"/>
              </a:rPr>
              <a:t>родителям. </a:t>
            </a:r>
            <a:r>
              <a:rPr lang="ru-RU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>
                <a:latin typeface="Cambria" panose="02040503050406030204" pitchFamily="18" charset="0"/>
                <a:ea typeface="Cambria" panose="02040503050406030204" pitchFamily="18" charset="0"/>
              </a:rPr>
              <a:t>• Умеет дифференцировать задания так, чтобы </a:t>
            </a:r>
            <a:r>
              <a:rPr lang="ru-RU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воспитанники </a:t>
            </a:r>
            <a:r>
              <a:rPr lang="ru-RU" sz="3800" dirty="0">
                <a:latin typeface="Cambria" panose="02040503050406030204" pitchFamily="18" charset="0"/>
                <a:ea typeface="Cambria" panose="02040503050406030204" pitchFamily="18" charset="0"/>
              </a:rPr>
              <a:t>почувствовали свой успех.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>
                <a:latin typeface="Cambria" panose="02040503050406030204" pitchFamily="18" charset="0"/>
                <a:ea typeface="Cambria" panose="02040503050406030204" pitchFamily="18" charset="0"/>
              </a:rPr>
              <a:t>• Выстраивает деятельность на </a:t>
            </a:r>
            <a:r>
              <a:rPr lang="ru-RU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занятии с </a:t>
            </a:r>
            <a:r>
              <a:rPr lang="ru-RU" sz="3800" dirty="0">
                <a:latin typeface="Cambria" panose="02040503050406030204" pitchFamily="18" charset="0"/>
                <a:ea typeface="Cambria" panose="02040503050406030204" pitchFamily="18" charset="0"/>
              </a:rPr>
              <a:t>учетом уровня развития учебной мотивации.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>
                <a:latin typeface="Cambria" panose="02040503050406030204" pitchFamily="18" charset="0"/>
                <a:ea typeface="Cambria" panose="02040503050406030204" pitchFamily="18" charset="0"/>
              </a:rPr>
              <a:t>• Владеет большим спектром материала и заданий, способных вызвать интерес </a:t>
            </a:r>
            <a:r>
              <a:rPr lang="ru-RU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воспитанников </a:t>
            </a:r>
            <a:r>
              <a:rPr lang="ru-RU" sz="3800" dirty="0">
                <a:latin typeface="Cambria" panose="02040503050406030204" pitchFamily="18" charset="0"/>
                <a:ea typeface="Cambria" panose="02040503050406030204" pitchFamily="18" charset="0"/>
              </a:rPr>
              <a:t>к различным темам </a:t>
            </a:r>
            <a:r>
              <a:rPr lang="ru-RU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>
                <a:latin typeface="Cambria" panose="02040503050406030204" pitchFamily="18" charset="0"/>
                <a:ea typeface="Cambria" panose="02040503050406030204" pitchFamily="18" charset="0"/>
              </a:rPr>
              <a:t>• Использует знания об интересах и </a:t>
            </a:r>
            <a:r>
              <a:rPr lang="ru-RU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потребностях воспитанников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• Умеет создать доброжелательную атмосферу во время занятия.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ru-RU" sz="3800" dirty="0">
                <a:latin typeface="Cambria" panose="02040503050406030204" pitchFamily="18" charset="0"/>
                <a:ea typeface="Cambria" panose="02040503050406030204" pitchFamily="18" charset="0"/>
              </a:rPr>
              <a:t>Умеет активизировать творческие </a:t>
            </a:r>
            <a:r>
              <a:rPr lang="ru-RU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возможности воспитанников. </a:t>
            </a:r>
            <a:endParaRPr lang="ru-RU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>
                <a:latin typeface="Cambria" panose="02040503050406030204" pitchFamily="18" charset="0"/>
                <a:ea typeface="Cambria" panose="02040503050406030204" pitchFamily="18" charset="0"/>
              </a:rPr>
              <a:t>• Демонстрирует практическое применение изучаемого материала.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>
                <a:latin typeface="Cambria" panose="02040503050406030204" pitchFamily="18" charset="0"/>
                <a:ea typeface="Cambria" panose="02040503050406030204" pitchFamily="18" charset="0"/>
              </a:rPr>
              <a:t>• Поощряет любознательность </a:t>
            </a:r>
            <a:r>
              <a:rPr lang="ru-RU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воспитанников,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ru-RU" sz="3800" dirty="0">
                <a:latin typeface="Cambria" panose="02040503050406030204" pitchFamily="18" charset="0"/>
                <a:ea typeface="Cambria" panose="02040503050406030204" pitchFamily="18" charset="0"/>
              </a:rPr>
              <a:t>Создает условия для вовлечения </a:t>
            </a:r>
            <a:r>
              <a:rPr lang="ru-RU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воспитанников </a:t>
            </a:r>
            <a:r>
              <a:rPr lang="ru-RU" sz="3800" dirty="0">
                <a:latin typeface="Cambria" panose="02040503050406030204" pitchFamily="18" charset="0"/>
                <a:ea typeface="Cambria" panose="02040503050406030204" pitchFamily="18" charset="0"/>
              </a:rPr>
              <a:t>в дополнительные формы </a:t>
            </a:r>
            <a:r>
              <a:rPr lang="ru-RU" sz="3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познания: </a:t>
            </a:r>
            <a:r>
              <a:rPr lang="ru-RU" sz="3800" dirty="0">
                <a:latin typeface="Cambria" panose="02040503050406030204" pitchFamily="18" charset="0"/>
                <a:ea typeface="Cambria" panose="02040503050406030204" pitchFamily="18" charset="0"/>
              </a:rPr>
              <a:t>олимпиады, конкурсы, проекты.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692696"/>
            <a:ext cx="8351838" cy="6553002"/>
          </a:xfrm>
        </p:spPr>
        <p:txBody>
          <a:bodyPr rtlCol="0">
            <a:normAutofit/>
          </a:bodyPr>
          <a:lstStyle/>
          <a:p>
            <a:pPr indent="3429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Cambria" panose="02040503050406030204" pitchFamily="18" charset="0"/>
              </a:rPr>
              <a:t>Педагог </a:t>
            </a:r>
            <a:r>
              <a:rPr lang="ru-RU" dirty="0">
                <a:latin typeface="Cambria" panose="02040503050406030204" pitchFamily="18" charset="0"/>
              </a:rPr>
              <a:t>характеризуется достаточным уровнем подготовки </a:t>
            </a:r>
            <a:r>
              <a:rPr lang="ru-RU" b="1" dirty="0">
                <a:latin typeface="Cambria" panose="02040503050406030204" pitchFamily="18" charset="0"/>
              </a:rPr>
              <a:t>в области реализации компетенции обеспечения мотивации </a:t>
            </a:r>
            <a:r>
              <a:rPr lang="ru-RU" b="1" dirty="0" smtClean="0">
                <a:latin typeface="Cambria" panose="02040503050406030204" pitchFamily="18" charset="0"/>
              </a:rPr>
              <a:t>воспитанников </a:t>
            </a:r>
            <a:r>
              <a:rPr lang="ru-RU" b="1" dirty="0">
                <a:latin typeface="Cambria" panose="02040503050406030204" pitchFamily="18" charset="0"/>
              </a:rPr>
              <a:t>на осуществление учебной деятельности</a:t>
            </a:r>
            <a:r>
              <a:rPr lang="ru-RU" dirty="0">
                <a:latin typeface="Cambria" panose="02040503050406030204" pitchFamily="18" charset="0"/>
              </a:rPr>
              <a:t>. </a:t>
            </a:r>
            <a:r>
              <a:rPr lang="ru-RU" dirty="0" smtClean="0">
                <a:latin typeface="Cambria" panose="02040503050406030204" pitchFamily="18" charset="0"/>
              </a:rPr>
              <a:t>ИО владеет </a:t>
            </a:r>
            <a:r>
              <a:rPr lang="ru-RU" dirty="0">
                <a:latin typeface="Cambria" panose="02040503050406030204" pitchFamily="18" charset="0"/>
              </a:rPr>
              <a:t>навыками мотивирования, имеет необходимые знания для этого, умеет вызвать интерес к </a:t>
            </a:r>
            <a:r>
              <a:rPr lang="ru-RU" dirty="0" smtClean="0">
                <a:latin typeface="Cambria" panose="02040503050406030204" pitchFamily="18" charset="0"/>
              </a:rPr>
              <a:t>воспитательному процессу. </a:t>
            </a:r>
            <a:r>
              <a:rPr lang="ru-RU" dirty="0">
                <a:latin typeface="Cambria" panose="02040503050406030204" pitchFamily="18" charset="0"/>
              </a:rPr>
              <a:t>Использует индивидуальный подход в оценивании учеников. Включает элементы практической значимости материала для учеников, трансформируя нормативные задачи в личностно-значимые. </a:t>
            </a:r>
            <a:r>
              <a:rPr lang="ru-RU" dirty="0" smtClean="0">
                <a:latin typeface="Cambria" panose="02040503050406030204" pitchFamily="18" charset="0"/>
              </a:rPr>
              <a:t>Активно </a:t>
            </a:r>
            <a:r>
              <a:rPr lang="ru-RU" dirty="0">
                <a:latin typeface="Cambria" panose="02040503050406030204" pitchFamily="18" charset="0"/>
              </a:rPr>
              <a:t>использует положительную мотивацию (одобрение, похвала). </a:t>
            </a:r>
            <a:r>
              <a:rPr lang="ru-RU" dirty="0" smtClean="0">
                <a:latin typeface="Cambria" panose="02040503050406030204" pitchFamily="18" charset="0"/>
              </a:rPr>
              <a:t>Педагог </a:t>
            </a:r>
            <a:r>
              <a:rPr lang="ru-RU" dirty="0">
                <a:latin typeface="Cambria" panose="02040503050406030204" pitchFamily="18" charset="0"/>
              </a:rPr>
              <a:t>умеет создавать ситуации успеха, </a:t>
            </a:r>
            <a:r>
              <a:rPr lang="ru-RU" dirty="0" smtClean="0">
                <a:latin typeface="Cambria" panose="02040503050406030204" pitchFamily="18" charset="0"/>
              </a:rPr>
              <a:t>что помогает в его всестороннем развитии. </a:t>
            </a:r>
            <a:r>
              <a:rPr lang="ru-RU" dirty="0">
                <a:latin typeface="Cambria" panose="02040503050406030204" pitchFamily="18" charset="0"/>
              </a:rPr>
              <a:t>Педагог демонстрирует знание приёмов и методов, направленных на формирование интереса </a:t>
            </a:r>
            <a:r>
              <a:rPr lang="ru-RU" dirty="0" smtClean="0">
                <a:latin typeface="Cambria" panose="02040503050406030204" pitchFamily="18" charset="0"/>
              </a:rPr>
              <a:t>воспитанников </a:t>
            </a:r>
            <a:r>
              <a:rPr lang="ru-RU" dirty="0">
                <a:latin typeface="Cambria" panose="02040503050406030204" pitchFamily="18" charset="0"/>
              </a:rPr>
              <a:t>к </a:t>
            </a:r>
            <a:r>
              <a:rPr lang="ru-RU" dirty="0" smtClean="0">
                <a:latin typeface="Cambria" panose="02040503050406030204" pitchFamily="18" charset="0"/>
              </a:rPr>
              <a:t>образовательным областям. </a:t>
            </a:r>
            <a:endParaRPr lang="ru-RU" dirty="0">
              <a:latin typeface="Cambria" panose="02040503050406030204" pitchFamily="18" charset="0"/>
            </a:endParaRPr>
          </a:p>
          <a:p>
            <a:pPr indent="3429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Cambria" panose="02040503050406030204" pitchFamily="18" charset="0"/>
              </a:rPr>
              <a:t>Хороший уровень </a:t>
            </a:r>
            <a:r>
              <a:rPr lang="ru-RU" b="1" dirty="0" err="1">
                <a:latin typeface="Cambria" panose="02040503050406030204" pitchFamily="18" charset="0"/>
              </a:rPr>
              <a:t>мотивированности</a:t>
            </a:r>
            <a:r>
              <a:rPr lang="ru-RU" b="1" dirty="0">
                <a:latin typeface="Cambria" panose="02040503050406030204" pitchFamily="18" charset="0"/>
              </a:rPr>
              <a:t> </a:t>
            </a:r>
            <a:r>
              <a:rPr lang="ru-RU" b="1" dirty="0" smtClean="0">
                <a:latin typeface="Cambria" panose="02040503050406030204" pitchFamily="18" charset="0"/>
              </a:rPr>
              <a:t>воспитанников </a:t>
            </a:r>
            <a:r>
              <a:rPr lang="ru-RU" b="1" dirty="0">
                <a:latin typeface="Cambria" panose="02040503050406030204" pitchFamily="18" charset="0"/>
              </a:rPr>
              <a:t>доказывается показателями успеваемости (100%) и высоким качеством </a:t>
            </a:r>
            <a:r>
              <a:rPr lang="ru-RU" b="1" dirty="0" smtClean="0">
                <a:latin typeface="Cambria" panose="02040503050406030204" pitchFamily="18" charset="0"/>
              </a:rPr>
              <a:t>образовательного процесса </a:t>
            </a:r>
            <a:r>
              <a:rPr lang="ru-RU" b="1" dirty="0">
                <a:latin typeface="Cambria" panose="02040503050406030204" pitchFamily="18" charset="0"/>
              </a:rPr>
              <a:t>(показатели качества обучения составляют: 2017-2018 </a:t>
            </a:r>
            <a:r>
              <a:rPr lang="ru-RU" b="1" dirty="0" err="1" smtClean="0">
                <a:latin typeface="Cambria" panose="02040503050406030204" pitchFamily="18" charset="0"/>
              </a:rPr>
              <a:t>уч.год</a:t>
            </a:r>
            <a:r>
              <a:rPr lang="ru-RU" b="1" dirty="0" smtClean="0">
                <a:latin typeface="Cambria" panose="02040503050406030204" pitchFamily="18" charset="0"/>
              </a:rPr>
              <a:t> – </a:t>
            </a:r>
            <a:r>
              <a:rPr lang="ru-RU" b="1" dirty="0">
                <a:latin typeface="Cambria" panose="02040503050406030204" pitchFamily="18" charset="0"/>
              </a:rPr>
              <a:t>76,5%; </a:t>
            </a:r>
            <a:r>
              <a:rPr lang="ru-RU" b="1" dirty="0" smtClean="0">
                <a:latin typeface="Cambria" panose="02040503050406030204" pitchFamily="18" charset="0"/>
              </a:rPr>
              <a:t>2018-2019 </a:t>
            </a:r>
            <a:r>
              <a:rPr lang="ru-RU" b="1" dirty="0" err="1" smtClean="0">
                <a:latin typeface="Cambria" panose="02040503050406030204" pitchFamily="18" charset="0"/>
              </a:rPr>
              <a:t>уч.год</a:t>
            </a:r>
            <a:r>
              <a:rPr lang="ru-RU" b="1" dirty="0">
                <a:latin typeface="Cambria" panose="02040503050406030204" pitchFamily="18" charset="0"/>
              </a:rPr>
              <a:t> </a:t>
            </a:r>
            <a:r>
              <a:rPr lang="ru-RU" b="1" dirty="0" smtClean="0">
                <a:latin typeface="Cambria" panose="02040503050406030204" pitchFamily="18" charset="0"/>
              </a:rPr>
              <a:t>- </a:t>
            </a:r>
            <a:r>
              <a:rPr lang="ru-RU" b="1" dirty="0">
                <a:latin typeface="Cambria" panose="02040503050406030204" pitchFamily="18" charset="0"/>
              </a:rPr>
              <a:t>84,3%; 2019-2020 </a:t>
            </a:r>
            <a:r>
              <a:rPr lang="ru-RU" b="1" dirty="0" err="1">
                <a:latin typeface="Cambria" panose="02040503050406030204" pitchFamily="18" charset="0"/>
              </a:rPr>
              <a:t>уч.год</a:t>
            </a:r>
            <a:r>
              <a:rPr lang="ru-RU" b="1" dirty="0">
                <a:latin typeface="Cambria" panose="02040503050406030204" pitchFamily="18" charset="0"/>
              </a:rPr>
              <a:t>- </a:t>
            </a:r>
            <a:r>
              <a:rPr lang="ru-RU" b="1" dirty="0" smtClean="0">
                <a:latin typeface="Cambria" panose="02040503050406030204" pitchFamily="18" charset="0"/>
              </a:rPr>
              <a:t>- </a:t>
            </a:r>
            <a:r>
              <a:rPr lang="ru-RU" b="1" dirty="0">
                <a:latin typeface="Cambria" panose="02040503050406030204" pitchFamily="18" charset="0"/>
              </a:rPr>
              <a:t>93,7</a:t>
            </a:r>
            <a:r>
              <a:rPr lang="ru-RU" b="1" dirty="0" smtClean="0">
                <a:latin typeface="Cambria" panose="02040503050406030204" pitchFamily="18" charset="0"/>
              </a:rPr>
              <a:t>%.</a:t>
            </a:r>
          </a:p>
          <a:p>
            <a:pPr indent="3429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latin typeface="Cambria" panose="02040503050406030204" pitchFamily="18" charset="0"/>
            </a:endParaRPr>
          </a:p>
          <a:p>
            <a:pPr indent="34290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smtClean="0">
                <a:latin typeface="Cambria" panose="02040503050406030204" pitchFamily="18" charset="0"/>
              </a:rPr>
              <a:t>пример</a:t>
            </a:r>
            <a:endParaRPr lang="ru-RU" b="1" i="1" dirty="0">
              <a:latin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777875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  <a:t>4. Компетентность в области обеспечения информационной основы деятельности 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580653" cy="576071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Своевременно вносит коррективы в методы преподавания в зависимости от сложившейся ситуации.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• Применяемые методы соответствуют целям и задачам обучения, содержанию изучаемой темы.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• Применяемые методы соответствуют имеющимся условиям и времени, отведенному на изучение темы.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• Владеет современными методами преподавания.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• Обоснованно использует на уроках современные информационно-коммуникативные технологии.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• Рабочая программа по предмету построена с учетом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межпредметных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связей.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• При подготовке к урокам использует дополнительные материалы по предмету (книги для самообразования,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медиа-пособия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, современные цифровые образовательные ресурсы и др.).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• В процессе формирования новых знаний опирается на знания обучающихся, полученные ими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ранее 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• Добивается высоких результатов по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преподаваемым областям. 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• Ориентируется в социальной ситуации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группы,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знает и учитывает взаимоотношения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воспитанников. 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• Хорошо знает Конвенцию о правах ребенка и действует в соответствии с этим документом.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• Систематически анализирует уровень усвоения учебного материала и развития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воспитанников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на основе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устных ответов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, достигнутых результатов и др. диагностических показателей.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• Имеет «банк» учебных заданий, ориентированных на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воспитанников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с различными индивидуальными особенностями.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• Подготовленные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воспитателем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характеристики обучающихся, отличаются хорошим знанием индивидуальных особенностей, обоснованностью суждений.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Кто может быть внутренним экспертом?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Заместитель директора по </a:t>
            </a:r>
            <a:r>
              <a:rPr lang="ru-RU" alt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УВР</a:t>
            </a:r>
            <a:endParaRPr lang="ru-RU" alt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Старший воспитатель ДОУ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2921" cy="128089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ru-RU" sz="2600" b="1" dirty="0">
                <a:latin typeface="Cambria" panose="02040503050406030204" pitchFamily="18" charset="0"/>
                <a:ea typeface="Cambria" panose="02040503050406030204" pitchFamily="18" charset="0"/>
              </a:rPr>
              <a:t>. Компетентность в области разработки программы, методических, дидактических материалов и принятии педагогических решений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• Знает основные нормативные документы, отражающие требования к содержанию и результатам учебной деятельности по предмету, учебники и учебно-методические комплексы по преподаваемому предмету, допущенные или рекомендованные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Минобрнауки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РФ.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• Может провести сравнительный анализ учебных программ, УМК, методических и дидактических материалов по преподаваемому предмету, выявить их достоинства и недостатки.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• Обоснованно выбирает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учебно-методические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комплексы по преподаваемому предмету.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• Рабочая программа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воспитателя предполагает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решение воспитательных задач.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• Рабочая программа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воспитателя 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составлена с учетом нормативных требований, темпа усвоения материала, преемственности и др. моментов, повышающих ее обоснованность.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• Вносит изменения в дидактические и методические материалы с целью достижения высоких результатов.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• Самостоятельно разработанные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воспитателем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программные, методические и дидактические материалы по предмету отличает высокое качество.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• Продуктивно работает в составе групп, разрабатывающих и реализующих образовательные проекты, программы, методические и дидактические материалы.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• Выступает перед коллегами с информацией о новых программных, методических и дидактических материалах, участвует в конкурсах профессионального мастерства.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• Проводит исследования, направленные на доказательство эффективности реализуемой рабочей программы, новых методических и дидактических материалов.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• Поощряет высказывания и выслушивает мнения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воспитанников,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даже если они расходятся с его точкой зрения.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• Коллеги по работе используют предложения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воспитателя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по разрешению актуальных вопросов школьной жизни.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• Умеет аргументировать предлагаемые им решения.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• Умеет пересмотреть свое решение под влиянием ситуации или новых фактов.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• Учитывает мнение родителей, коллег, обучающихся при принятии решений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362950" cy="5759450"/>
          </a:xfrm>
        </p:spPr>
        <p:txBody>
          <a:bodyPr>
            <a:normAutofit lnSpcReduction="10000"/>
          </a:bodyPr>
          <a:lstStyle/>
          <a:p>
            <a:pPr indent="342900" algn="just" eaLnBrk="1" hangingPunct="1">
              <a:buFont typeface="Arial" panose="020B0604020202020204" pitchFamily="34" charset="0"/>
              <a:buNone/>
            </a:pPr>
            <a:r>
              <a:rPr lang="ru-RU" altLang="ru-RU" sz="2400" dirty="0">
                <a:latin typeface="Cambria" panose="02040503050406030204" pitchFamily="18" charset="0"/>
              </a:rPr>
              <a:t> </a:t>
            </a:r>
            <a:r>
              <a:rPr lang="ru-RU" altLang="ru-RU" sz="2400" b="1" dirty="0">
                <a:latin typeface="Cambria" panose="02040503050406030204" pitchFamily="18" charset="0"/>
              </a:rPr>
              <a:t>В области разработки программы, методических, дидактических материалов и принятии педагогических решений</a:t>
            </a:r>
            <a:r>
              <a:rPr lang="ru-RU" altLang="ru-RU" sz="2400" dirty="0">
                <a:latin typeface="Cambria" panose="02040503050406030204" pitchFamily="18" charset="0"/>
              </a:rPr>
              <a:t> педагог достаточно компетентен. Знает основные нормативные документы, отражающие требования к содержанию и  результатам </a:t>
            </a:r>
            <a:r>
              <a:rPr lang="ru-RU" altLang="ru-RU" sz="2400" dirty="0" smtClean="0">
                <a:latin typeface="Cambria" panose="02040503050406030204" pitchFamily="18" charset="0"/>
              </a:rPr>
              <a:t>образовательной </a:t>
            </a:r>
            <a:r>
              <a:rPr lang="ru-RU" altLang="ru-RU" sz="2400" dirty="0">
                <a:latin typeface="Cambria" panose="02040503050406030204" pitchFamily="18" charset="0"/>
              </a:rPr>
              <a:t>деятельности по предмету….. Большое внимание </a:t>
            </a:r>
            <a:r>
              <a:rPr lang="ru-RU" altLang="ru-RU" sz="2400" dirty="0" smtClean="0">
                <a:latin typeface="Cambria" panose="02040503050406030204" pitchFamily="18" charset="0"/>
              </a:rPr>
              <a:t>ИО уделяет </a:t>
            </a:r>
            <a:r>
              <a:rPr lang="ru-RU" altLang="ru-RU" sz="2400" dirty="0">
                <a:latin typeface="Cambria" panose="02040503050406030204" pitchFamily="18" charset="0"/>
              </a:rPr>
              <a:t>методической работе.  Принимает участие в </a:t>
            </a:r>
            <a:r>
              <a:rPr lang="ru-RU" altLang="ru-RU" sz="2400" dirty="0" smtClean="0">
                <a:latin typeface="Cambria" panose="02040503050406030204" pitchFamily="18" charset="0"/>
              </a:rPr>
              <a:t>республиканских/районных </a:t>
            </a:r>
            <a:r>
              <a:rPr lang="ru-RU" altLang="ru-RU" sz="2400" dirty="0">
                <a:latin typeface="Cambria" panose="02040503050406030204" pitchFamily="18" charset="0"/>
              </a:rPr>
              <a:t>семинарах, педагогических и научных конференциях, имеет публикации, делится опытом с коллегами. </a:t>
            </a:r>
          </a:p>
          <a:p>
            <a:pPr indent="342900" algn="just" eaLnBrk="1" hangingPunct="1">
              <a:buFont typeface="Arial" panose="020B0604020202020204" pitchFamily="34" charset="0"/>
              <a:buNone/>
            </a:pPr>
            <a:r>
              <a:rPr lang="ru-RU" altLang="ru-RU" sz="2400" dirty="0">
                <a:latin typeface="Cambria" panose="02040503050406030204" pitchFamily="18" charset="0"/>
              </a:rPr>
              <a:t>Провела </a:t>
            </a:r>
            <a:r>
              <a:rPr lang="ru-RU" altLang="ru-RU" sz="2400" dirty="0" smtClean="0">
                <a:latin typeface="Cambria" panose="02040503050406030204" pitchFamily="18" charset="0"/>
              </a:rPr>
              <a:t>открытое интегрированное занятие </a:t>
            </a:r>
            <a:r>
              <a:rPr lang="ru-RU" altLang="ru-RU" sz="2400" dirty="0">
                <a:latin typeface="Cambria" panose="02040503050406030204" pitchFamily="18" charset="0"/>
              </a:rPr>
              <a:t>на семинаре в рамках </a:t>
            </a:r>
            <a:r>
              <a:rPr lang="ru-RU" altLang="ru-RU" sz="2400" dirty="0" err="1">
                <a:latin typeface="Cambria" panose="02040503050406030204" pitchFamily="18" charset="0"/>
              </a:rPr>
              <a:t>стажировочной</a:t>
            </a:r>
            <a:r>
              <a:rPr lang="ru-RU" altLang="ru-RU" sz="2400" dirty="0">
                <a:latin typeface="Cambria" panose="02040503050406030204" pitchFamily="18" charset="0"/>
              </a:rPr>
              <a:t> площадки </a:t>
            </a:r>
            <a:r>
              <a:rPr lang="ru-RU" altLang="ru-RU" sz="2400" dirty="0" smtClean="0">
                <a:latin typeface="Cambria" panose="02040503050406030204" pitchFamily="18" charset="0"/>
              </a:rPr>
              <a:t>**по познавательному развитию.</a:t>
            </a:r>
          </a:p>
          <a:p>
            <a:pPr indent="342900" algn="r">
              <a:buNone/>
            </a:pPr>
            <a:r>
              <a:rPr lang="ru-RU" sz="2400" b="1" i="1" dirty="0">
                <a:latin typeface="Cambria" panose="02040503050406030204" pitchFamily="18" charset="0"/>
              </a:rPr>
              <a:t>пример</a:t>
            </a:r>
          </a:p>
          <a:p>
            <a:pPr indent="342900" algn="just" eaLnBrk="1" hangingPunct="1">
              <a:buFont typeface="Arial" panose="020B0604020202020204" pitchFamily="34" charset="0"/>
              <a:buNone/>
            </a:pPr>
            <a:endParaRPr lang="ru-RU" altLang="ru-RU" sz="24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253" y="188640"/>
            <a:ext cx="7490792" cy="128089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ru-RU" sz="3100" b="1" dirty="0">
                <a:latin typeface="Cambria" panose="02040503050406030204" pitchFamily="18" charset="0"/>
                <a:ea typeface="Cambria" panose="02040503050406030204" pitchFamily="18" charset="0"/>
              </a:rPr>
              <a:t>. Компетентность в области организации педагогической деятельности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4"/>
            <a:ext cx="8507288" cy="547238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• Умеет устанавливать отношения сотрудничества с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воспитанниками,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вести с ними диалог.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• Умеет разрешать конфликты оптимальным способом.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• Умеет насыщать общение с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воспитанниками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положительными эмоциями и чувствами.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• Умеет выстраивать отношения сотрудничества с коллегами, проявляет себя как член команды при разработке и реализации различных мероприятий, проектов, программ и др.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• Умеет создать рабочую атмосферу на уроке, поддержать дисциплину.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• Использует методы, побуждающие обучающихся самостоятельно рассуждать.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• Формирует у обучающихся навыки учебной деятельности.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• Излагает материал в доступной форме, в соответствии с дидактическими принципами.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• Умеет организовать обучающихся для достижения запланированных результатов учебной деятельности.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Учитывает возрастные и индивидуальные особенности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воспитанников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при оценивании.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Применяет различные методы оценивания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воспитанников. </a:t>
            </a:r>
            <a:endParaRPr lang="ru-RU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• Умеет сочетать методы педагогического оценивания, </a:t>
            </a:r>
            <a:r>
              <a:rPr lang="ru-RU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взаимооценки</a:t>
            </a: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 и самооценки </a:t>
            </a:r>
            <a:r>
              <a:rPr lang="ru-RU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воспитанников. </a:t>
            </a:r>
            <a:endParaRPr lang="ru-RU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>
                <a:latin typeface="Cambria" panose="02040503050406030204" pitchFamily="18" charset="0"/>
                <a:ea typeface="Cambria" panose="02040503050406030204" pitchFamily="18" charset="0"/>
              </a:rPr>
              <a:t>• Способствует формированию навыков самооценки учебной деятельности.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1" t="20297" r="22800" b="9813"/>
          <a:stretch>
            <a:fillRect/>
          </a:stretch>
        </p:blipFill>
        <p:spPr bwMode="auto">
          <a:xfrm>
            <a:off x="-128588" y="0"/>
            <a:ext cx="9272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1" t="18329" r="22800" b="117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039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/>
          </a:p>
          <a:p>
            <a:pPr indent="3429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Cambria" panose="02040503050406030204" pitchFamily="18" charset="0"/>
              </a:rPr>
              <a:t>(провела</a:t>
            </a:r>
            <a:r>
              <a:rPr lang="ru-RU" sz="2400" dirty="0">
                <a:latin typeface="Cambria" panose="02040503050406030204" pitchFamily="18" charset="0"/>
              </a:rPr>
              <a:t>…, участвовала, является призером…, транслировала опыт работы в рамках </a:t>
            </a:r>
          </a:p>
          <a:p>
            <a:pPr indent="3429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Cambria" panose="02040503050406030204" pitchFamily="18" charset="0"/>
              </a:rPr>
              <a:t>семинаров/НПК…, опубликовала статью в сборнике…, разместила материалы на сайте…., </a:t>
            </a:r>
          </a:p>
          <a:p>
            <a:pPr indent="342900">
              <a:buNone/>
              <a:defRPr/>
            </a:pPr>
            <a:r>
              <a:rPr lang="ru-RU" sz="2400" dirty="0">
                <a:latin typeface="Cambria" panose="02040503050406030204" pitchFamily="18" charset="0"/>
              </a:rPr>
              <a:t>подготовила победителей/призеров…конкурсов…, является автором программы «___» </a:t>
            </a:r>
            <a:r>
              <a:rPr lang="ru-RU" sz="2400" dirty="0" smtClean="0">
                <a:latin typeface="Cambria" panose="02040503050406030204" pitchFamily="18" charset="0"/>
              </a:rPr>
              <a:t>являе</a:t>
            </a:r>
            <a:r>
              <a:rPr lang="ru-RU" sz="2400" dirty="0">
                <a:latin typeface="Cambria" panose="02040503050406030204" pitchFamily="18" charset="0"/>
              </a:rPr>
              <a:t>тся автором методической разработки </a:t>
            </a:r>
            <a:r>
              <a:rPr lang="ru-RU" sz="2400" dirty="0" smtClean="0">
                <a:latin typeface="Cambria" panose="02040503050406030204" pitchFamily="18" charset="0"/>
              </a:rPr>
              <a:t>«___».(</a:t>
            </a:r>
            <a:r>
              <a:rPr lang="ru-RU" sz="2400" dirty="0">
                <a:latin typeface="Cambria" panose="02040503050406030204" pitchFamily="18" charset="0"/>
              </a:rPr>
              <a:t>рецензия…) </a:t>
            </a:r>
          </a:p>
          <a:p>
            <a:pPr indent="342900">
              <a:buNone/>
              <a:defRPr/>
            </a:pPr>
            <a:r>
              <a:rPr lang="ru-RU" sz="2400" dirty="0">
                <a:latin typeface="Cambria" panose="02040503050406030204" pitchFamily="18" charset="0"/>
              </a:rPr>
              <a:t>Перечисляем только значимые, не всю карту. </a:t>
            </a:r>
          </a:p>
          <a:p>
            <a:pPr indent="342900" algn="ctr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Характеристика </a:t>
            </a:r>
            <a:r>
              <a:rPr lang="ru-RU" sz="2400" b="1" dirty="0">
                <a:latin typeface="Cambria" panose="02040503050406030204" pitchFamily="18" charset="0"/>
              </a:rPr>
              <a:t>каждой компетенции подтверждается результатами </a:t>
            </a:r>
            <a:r>
              <a:rPr lang="ru-RU" sz="2400" b="1" dirty="0" smtClean="0">
                <a:latin typeface="Cambria" panose="02040503050406030204" pitchFamily="18" charset="0"/>
              </a:rPr>
              <a:t>работы</a:t>
            </a: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mtClean="0">
                <a:latin typeface="Cambria" panose="02040503050406030204" pitchFamily="18" charset="0"/>
              </a:rPr>
              <a:t>2. </a:t>
            </a:r>
            <a:r>
              <a:rPr lang="ru-RU" altLang="ru-RU" dirty="0">
                <a:latin typeface="Cambria" panose="02040503050406030204" pitchFamily="18" charset="0"/>
              </a:rPr>
              <a:t>Заполнить экспертный лист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26202" r="82018" b="69859"/>
          <a:stretch>
            <a:fillRect/>
          </a:stretch>
        </p:blipFill>
        <p:spPr>
          <a:xfrm>
            <a:off x="395288" y="1196975"/>
            <a:ext cx="4686300" cy="1874838"/>
          </a:xfrm>
          <a:noFill/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6" t="26202" r="81464" b="70844"/>
          <a:stretch>
            <a:fillRect/>
          </a:stretch>
        </p:blipFill>
        <p:spPr bwMode="auto">
          <a:xfrm>
            <a:off x="1582738" y="3500438"/>
            <a:ext cx="7237412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algn="r" eaLnBrk="1" hangingPunct="1"/>
            <a:r>
              <a:rPr lang="ru-RU" alt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Заполнение экспертного листа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2" t="19313" r="23073" b="10797"/>
          <a:stretch>
            <a:fillRect/>
          </a:stretch>
        </p:blipFill>
        <p:spPr bwMode="auto">
          <a:xfrm>
            <a:off x="176213" y="836613"/>
            <a:ext cx="871696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566738"/>
            <a:ext cx="8229600" cy="5559425"/>
          </a:xfrm>
        </p:spPr>
        <p:txBody>
          <a:bodyPr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b="1" dirty="0">
                <a:latin typeface="Cambria" panose="02040503050406030204" pitchFamily="18" charset="0"/>
              </a:rPr>
              <a:t>ЭКСПЕРТНЫЙ ЛИСТ</a:t>
            </a:r>
            <a:endParaRPr lang="ru-RU" altLang="ru-RU" dirty="0">
              <a:latin typeface="Cambria" panose="02040503050406030204" pitchFamily="18" charset="0"/>
            </a:endParaRPr>
          </a:p>
          <a:p>
            <a:pPr indent="457200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Cambria" panose="02040503050406030204" pitchFamily="18" charset="0"/>
              </a:rPr>
              <a:t>Р</a:t>
            </a:r>
            <a:r>
              <a:rPr lang="ru-RU" altLang="ru-RU" dirty="0" smtClean="0">
                <a:latin typeface="Cambria" panose="02040503050406030204" pitchFamily="18" charset="0"/>
              </a:rPr>
              <a:t>езультаты </a:t>
            </a:r>
            <a:r>
              <a:rPr lang="ru-RU" altLang="ru-RU" dirty="0">
                <a:latin typeface="Cambria" panose="02040503050406030204" pitchFamily="18" charset="0"/>
              </a:rPr>
              <a:t>экспертной оценки и самооценки педагогической </a:t>
            </a:r>
            <a:r>
              <a:rPr lang="ru-RU" altLang="ru-RU" dirty="0" smtClean="0">
                <a:latin typeface="Cambria" panose="02040503050406030204" pitchFamily="18" charset="0"/>
              </a:rPr>
              <a:t>компетентности ФИО, воспитателя </a:t>
            </a:r>
            <a:r>
              <a:rPr lang="ru-RU" altLang="ru-RU" dirty="0">
                <a:latin typeface="Cambria" panose="02040503050406030204" pitchFamily="18" charset="0"/>
              </a:rPr>
              <a:t>Муниципального </a:t>
            </a:r>
            <a:r>
              <a:rPr lang="ru-RU" altLang="ru-RU" dirty="0" smtClean="0">
                <a:latin typeface="Cambria" panose="02040503050406030204" pitchFamily="18" charset="0"/>
              </a:rPr>
              <a:t>автономного дошкольного образовательного </a:t>
            </a:r>
            <a:r>
              <a:rPr lang="ru-RU" altLang="ru-RU" dirty="0">
                <a:latin typeface="Cambria" panose="02040503050406030204" pitchFamily="18" charset="0"/>
              </a:rPr>
              <a:t>учреждения </a:t>
            </a:r>
            <a:r>
              <a:rPr lang="ru-RU" altLang="ru-RU" dirty="0" smtClean="0">
                <a:latin typeface="Cambria" panose="02040503050406030204" pitchFamily="18" charset="0"/>
              </a:rPr>
              <a:t>«Детский сад </a:t>
            </a:r>
            <a:r>
              <a:rPr lang="ru-RU" altLang="ru-RU" dirty="0">
                <a:latin typeface="Cambria" panose="02040503050406030204" pitchFamily="18" charset="0"/>
              </a:rPr>
              <a:t>№ </a:t>
            </a:r>
            <a:r>
              <a:rPr lang="ru-RU" altLang="ru-RU" dirty="0" smtClean="0">
                <a:latin typeface="Cambria" panose="02040503050406030204" pitchFamily="18" charset="0"/>
              </a:rPr>
              <a:t>__ комбинированного вида» Ново-Савиновского района </a:t>
            </a:r>
            <a:r>
              <a:rPr lang="ru-RU" altLang="ru-RU" dirty="0">
                <a:latin typeface="Cambria" panose="02040503050406030204" pitchFamily="18" charset="0"/>
              </a:rPr>
              <a:t>г.Казани Республики Татарстан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550" y="260350"/>
          <a:ext cx="6696075" cy="6338896"/>
        </p:xfrm>
        <a:graphic>
          <a:graphicData uri="http://schemas.openxmlformats.org/drawingml/2006/table">
            <a:tbl>
              <a:tblPr/>
              <a:tblGrid>
                <a:gridCol w="463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67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64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8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Самооценка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Экспертная оценка </a:t>
                      </a:r>
                    </a:p>
                  </a:txBody>
                  <a:tcPr marL="40913" marR="409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в области личностных качеств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3,84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Эмпатийность и социорефлексия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4,00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4,00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Самоорганизованность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3,50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культура 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4,00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4,81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в области постановки целей и задач педагогической деятельности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3,69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0537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ставить цели и задачи в соответствии с возрастными и индивидуальными особенностями обучающихся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2,76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4,60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перевести тему урока в педагогическую задачу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4,27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вовлечь обучающихся в процесс формулирования целей и задач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4,00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3,80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в области мотивации учебной деятельности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3,19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3,68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создавать ситуации, обеспечивающие успех в учебной деятельности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3,00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3,41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создавать условия, обеспечения позитивной мотивации обучающихся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3,26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создавать условия для самомотивирования обучающихся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3,26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в области обеспечения информационной основы деятельности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4,00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в методах преподавания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4,50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в предмете преподавания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3,50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3.80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в субъективных условиях деятельности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4,00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в области разработки программы деятельности и принятии педагогических решений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4,02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3,54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выбрать и реализовать типовые образовательные программы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4,77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3,60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разработать собственную программу, методические и дидактические материалы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3,26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3,21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принимать решения в педагогических ситуациях 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3,50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3,80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в области организации учебной деятельности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3,76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3,87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устанавливать субъект-субъектные отношения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3,26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4,41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организовать учебную деятельность обучающихся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3,50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3,60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269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</a:t>
                      </a: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реализовать педагогическое оценивание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4,50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3,60</a:t>
                      </a: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60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Итоговые баллы 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3,76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r>
                        <a:rPr kumimoji="0" lang="tt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13" marR="4091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992887" cy="128089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Задачи старшего воспитателя в рамках работы с аттестуемыми педагогами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72951"/>
              </p:ext>
            </p:extLst>
          </p:nvPr>
        </p:nvGraphicFramePr>
        <p:xfrm>
          <a:off x="611560" y="2049270"/>
          <a:ext cx="8208912" cy="3860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7089"/>
                <a:gridCol w="2861823"/>
              </a:tblGrid>
              <a:tr h="4298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содержание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сроки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80581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Оформить стенд с материалами по аттестации на новый учебный год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 1 октября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4298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Познакомить педагогов с нормативными</a:t>
                      </a:r>
                      <a:r>
                        <a:rPr lang="ru-RU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документами, которые регламентирую порядок аттестации педагогических работников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 10</a:t>
                      </a:r>
                      <a:r>
                        <a:rPr lang="ru-RU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октября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4298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Консультировать педагогов по вопросам аттестации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 течение </a:t>
                      </a:r>
                      <a:r>
                        <a:rPr lang="ru-RU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уч.года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4298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Организовать совместную работу с аттестуемым педагогом по подготовке к аттестации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 течение </a:t>
                      </a:r>
                      <a:r>
                        <a:rPr lang="ru-RU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уч.года</a:t>
                      </a:r>
                      <a:endParaRPr lang="ru-RU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4298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Подвести итоги аттестации за уч. год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май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0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3429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ambria" panose="02040503050406030204" pitchFamily="18" charset="0"/>
              </a:rPr>
              <a:t>Внутренний эксперт  </a:t>
            </a:r>
            <a:r>
              <a:rPr lang="ru-RU" dirty="0" smtClean="0">
                <a:latin typeface="Cambria" panose="02040503050406030204" pitchFamily="18" charset="0"/>
              </a:rPr>
              <a:t>ФИО, старший воспитатель  МАДОУ «Детский сад №__ комбинированного вида» Ново-Савиновского </a:t>
            </a:r>
            <a:r>
              <a:rPr lang="ru-RU" dirty="0">
                <a:latin typeface="Cambria" panose="02040503050406030204" pitchFamily="18" charset="0"/>
              </a:rPr>
              <a:t>района г. Казани                 </a:t>
            </a:r>
            <a:r>
              <a:rPr lang="ru-RU" i="1" dirty="0" smtClean="0">
                <a:latin typeface="Cambria" panose="02040503050406030204" pitchFamily="18" charset="0"/>
              </a:rPr>
              <a:t>ФИО                       </a:t>
            </a:r>
          </a:p>
          <a:p>
            <a:pPr indent="34290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Cambria" panose="02040503050406030204" pitchFamily="18" charset="0"/>
              </a:rPr>
              <a:t>ФИО</a:t>
            </a:r>
            <a:endParaRPr lang="ru-RU" dirty="0">
              <a:latin typeface="Cambria" panose="02040503050406030204" pitchFamily="18" charset="0"/>
            </a:endParaRPr>
          </a:p>
          <a:p>
            <a:pPr indent="3429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ambria" panose="02040503050406030204" pitchFamily="18" charset="0"/>
              </a:rPr>
              <a:t> </a:t>
            </a:r>
          </a:p>
          <a:p>
            <a:pPr indent="3429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ambria" panose="02040503050406030204" pitchFamily="18" charset="0"/>
              </a:rPr>
              <a:t>Дата заполнения экспертного листа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Возвращаемся к экспертному заключению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eaLnBrk="1" hangingPunct="1">
              <a:buFont typeface="Arial" panose="020B0604020202020204" pitchFamily="34" charset="0"/>
              <a:buNone/>
            </a:pPr>
            <a:r>
              <a:rPr lang="ru-RU" altLang="ru-RU" b="1" dirty="0">
                <a:latin typeface="Cambria" panose="02040503050406030204" pitchFamily="18" charset="0"/>
              </a:rPr>
              <a:t>Указываем экспертную оценку</a:t>
            </a:r>
          </a:p>
          <a:p>
            <a:pPr indent="342900" eaLnBrk="1" hangingPunct="1">
              <a:buFont typeface="Arial" panose="020B0604020202020204" pitchFamily="34" charset="0"/>
              <a:buNone/>
            </a:pPr>
            <a:r>
              <a:rPr lang="ru-RU" altLang="ru-RU" b="1" dirty="0">
                <a:latin typeface="Cambria" panose="02040503050406030204" pitchFamily="18" charset="0"/>
              </a:rPr>
              <a:t>Обязательно</a:t>
            </a:r>
            <a:r>
              <a:rPr lang="ru-RU" altLang="ru-RU" dirty="0">
                <a:latin typeface="Cambria" panose="02040503050406030204" pitchFamily="18" charset="0"/>
              </a:rPr>
              <a:t> прописываем рекомендации по тем  компетенциям, которые недостаточно </a:t>
            </a:r>
            <a:r>
              <a:rPr lang="ru-RU" altLang="ru-RU" dirty="0" smtClean="0">
                <a:latin typeface="Cambria" panose="02040503050406030204" pitchFamily="18" charset="0"/>
              </a:rPr>
              <a:t>развиты.</a:t>
            </a:r>
            <a:endParaRPr lang="ru-RU" altLang="ru-RU" dirty="0">
              <a:latin typeface="Cambria" panose="020405030504060302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445624" cy="6524625"/>
          </a:xfrm>
        </p:spPr>
        <p:txBody>
          <a:bodyPr rtlCol="0">
            <a:normAutofit fontScale="62500" lnSpcReduction="20000"/>
          </a:bodyPr>
          <a:lstStyle/>
          <a:p>
            <a:pPr indent="3429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400" dirty="0">
                <a:latin typeface="Cambria" panose="02040503050406030204" pitchFamily="18" charset="0"/>
                <a:ea typeface="Cambria" panose="02040503050406030204" pitchFamily="18" charset="0"/>
              </a:rPr>
              <a:t>На основании изложенного, эксперт  считает, что уровень квалификации**********– </a:t>
            </a:r>
            <a:r>
              <a:rPr lang="ru-RU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воспитателя </a:t>
            </a:r>
            <a:r>
              <a:rPr lang="ru-RU" sz="3400" dirty="0">
                <a:latin typeface="Cambria" panose="02040503050406030204" pitchFamily="18" charset="0"/>
                <a:ea typeface="Cambria" panose="02040503050406030204" pitchFamily="18" charset="0"/>
              </a:rPr>
              <a:t>– соответствует требованиям, предъявляемым к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первой квалификационной категории</a:t>
            </a:r>
            <a:r>
              <a:rPr lang="ru-RU" sz="3400" dirty="0">
                <a:latin typeface="Cambria" panose="02040503050406030204" pitchFamily="18" charset="0"/>
                <a:ea typeface="Cambria" panose="02040503050406030204" pitchFamily="18" charset="0"/>
              </a:rPr>
              <a:t> (значение показателя уровня квалификации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3,99)</a:t>
            </a:r>
            <a:endParaRPr lang="ru-RU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429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400" dirty="0">
                <a:latin typeface="Cambria" panose="02040503050406030204" pitchFamily="18" charset="0"/>
                <a:ea typeface="Cambria" panose="02040503050406030204" pitchFamily="18" charset="0"/>
              </a:rPr>
              <a:t>Для дальнейшего совершенствования деятельности и реализации имеющегося у педагога профессионального потенциала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рекомендую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indent="342900">
              <a:buNone/>
              <a:defRPr/>
            </a:pPr>
            <a:r>
              <a:rPr lang="ru-RU" sz="3400" dirty="0">
                <a:latin typeface="Cambria" panose="02040503050406030204" pitchFamily="18" charset="0"/>
                <a:ea typeface="Cambria" panose="02040503050406030204" pitchFamily="18" charset="0"/>
              </a:rPr>
              <a:t>Развивать…, совершенствовать, повышать…, активизировать…, использовать…., применять…, </a:t>
            </a:r>
            <a:r>
              <a:rPr lang="ru-RU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учитывать</a:t>
            </a:r>
            <a:r>
              <a:rPr lang="ru-RU" sz="3400" dirty="0">
                <a:latin typeface="Cambria" panose="02040503050406030204" pitchFamily="18" charset="0"/>
                <a:ea typeface="Cambria" panose="02040503050406030204" pitchFamily="18" charset="0"/>
              </a:rPr>
              <a:t>…, . </a:t>
            </a:r>
          </a:p>
          <a:p>
            <a:pPr indent="3429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400" dirty="0">
                <a:latin typeface="Cambria" panose="02040503050406030204" pitchFamily="18" charset="0"/>
                <a:ea typeface="Cambria" panose="02040503050406030204" pitchFamily="18" charset="0"/>
              </a:rPr>
              <a:t>1) повышать навыки постановки целей и задач на уроках в соответствии с возрастными и индивидуальными особенностями обучающихся;</a:t>
            </a:r>
          </a:p>
          <a:p>
            <a:pPr indent="3429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400" dirty="0">
                <a:latin typeface="Cambria" panose="02040503050406030204" pitchFamily="18" charset="0"/>
                <a:ea typeface="Cambria" panose="02040503050406030204" pitchFamily="18" charset="0"/>
              </a:rPr>
              <a:t>2) активизировать работу в направлении разработки новых программных, методических и дидактических материалов, участия в конкурсах  профессионального мастерства</a:t>
            </a:r>
          </a:p>
          <a:p>
            <a:pPr indent="3429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400" dirty="0">
                <a:latin typeface="Cambria" panose="02040503050406030204" pitchFamily="18" charset="0"/>
                <a:ea typeface="Cambria" panose="02040503050406030204" pitchFamily="18" charset="0"/>
              </a:rPr>
              <a:t>3) провести обсуждение результатов экспертной оценки и самооценки с целью повышения уровня компетентности в области разработки программы деятельности и принятия педагогических решений.</a:t>
            </a:r>
          </a:p>
          <a:p>
            <a:pPr indent="3429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61975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Cambria" panose="02040503050406030204" pitchFamily="18" charset="0"/>
              </a:rPr>
              <a:t>4. </a:t>
            </a:r>
            <a:r>
              <a:rPr lang="ru-RU" b="1" dirty="0" smtClean="0">
                <a:latin typeface="Cambria" panose="02040503050406030204" pitchFamily="18" charset="0"/>
              </a:rPr>
              <a:t>Работаем </a:t>
            </a:r>
            <a:r>
              <a:rPr lang="ru-RU" b="1" dirty="0">
                <a:latin typeface="Cambria" panose="02040503050406030204" pitchFamily="18" charset="0"/>
              </a:rPr>
              <a:t>в системе ЭО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672105" cy="3777622"/>
          </a:xfrm>
        </p:spPr>
        <p:txBody>
          <a:bodyPr/>
          <a:lstStyle/>
          <a:p>
            <a:pPr indent="342900" eaLnBrk="1" hangingPunct="1">
              <a:buFont typeface="Arial" panose="020B0604020202020204" pitchFamily="34" charset="0"/>
              <a:buNone/>
            </a:pPr>
            <a:r>
              <a:rPr lang="ru-RU" altLang="ru-RU" sz="2400" dirty="0">
                <a:latin typeface="Cambria" panose="02040503050406030204" pitchFamily="18" charset="0"/>
              </a:rPr>
              <a:t>1.Прикрепляем  («Добавить») экспертный лист.</a:t>
            </a:r>
          </a:p>
          <a:p>
            <a:pPr indent="342900" eaLnBrk="1" hangingPunct="1">
              <a:buFont typeface="Arial" panose="020B0604020202020204" pitchFamily="34" charset="0"/>
              <a:buNone/>
            </a:pPr>
            <a:r>
              <a:rPr lang="ru-RU" altLang="ru-RU" sz="2400" dirty="0">
                <a:latin typeface="Cambria" panose="02040503050406030204" pitchFamily="18" charset="0"/>
              </a:rPr>
              <a:t>2. Прикрепляем («Добавить») экспертное заключение.</a:t>
            </a:r>
          </a:p>
          <a:p>
            <a:pPr indent="342900" eaLnBrk="1" hangingPunct="1">
              <a:buFont typeface="Arial" panose="020B0604020202020204" pitchFamily="34" charset="0"/>
              <a:buNone/>
            </a:pPr>
            <a:r>
              <a:rPr lang="ru-RU" altLang="ru-RU" sz="2400" dirty="0">
                <a:latin typeface="Cambria" panose="02040503050406030204" pitchFamily="18" charset="0"/>
              </a:rPr>
              <a:t>3. Выставляем оценку.</a:t>
            </a:r>
          </a:p>
          <a:p>
            <a:pPr indent="342900" eaLnBrk="1" hangingPunct="1">
              <a:buFont typeface="Arial" panose="020B0604020202020204" pitchFamily="34" charset="0"/>
              <a:buNone/>
            </a:pPr>
            <a:r>
              <a:rPr lang="ru-RU" altLang="ru-RU" sz="2400" dirty="0">
                <a:latin typeface="Cambria" panose="02040503050406030204" pitchFamily="18" charset="0"/>
              </a:rPr>
              <a:t>4. Отправляем муниципальному </a:t>
            </a:r>
            <a:r>
              <a:rPr lang="ru-RU" altLang="ru-RU" sz="2400" dirty="0" smtClean="0">
                <a:latin typeface="Cambria" panose="02040503050406030204" pitchFamily="18" charset="0"/>
              </a:rPr>
              <a:t>куратору.</a:t>
            </a:r>
            <a:endParaRPr lang="ru-RU" altLang="ru-RU" sz="2400" dirty="0">
              <a:latin typeface="Cambria" panose="020405030504060302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32813" r="27849" b="12766"/>
          <a:stretch>
            <a:fillRect/>
          </a:stretch>
        </p:blipFill>
        <p:spPr bwMode="auto">
          <a:xfrm>
            <a:off x="60325" y="188913"/>
            <a:ext cx="8963025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Этапы работы внутреннего эксперта по аттестации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05000"/>
            <a:ext cx="8136903" cy="4836368"/>
          </a:xfrm>
        </p:spPr>
        <p:txBody>
          <a:bodyPr>
            <a:normAutofit fontScale="92500"/>
          </a:bodyPr>
          <a:lstStyle/>
          <a:p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ru-RU" sz="2600" b="1" dirty="0">
                <a:latin typeface="Cambria" panose="02040503050406030204" pitchFamily="18" charset="0"/>
                <a:ea typeface="Cambria" panose="02040503050406030204" pitchFamily="18" charset="0"/>
              </a:rPr>
              <a:t>этап  </a:t>
            </a:r>
          </a:p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Работа с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педагогом, идущими на </a:t>
            </a:r>
            <a:r>
              <a:rPr lang="ru-RU" sz="2400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ru-RU" sz="2400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кв.кат</a:t>
            </a:r>
            <a:r>
              <a:rPr lang="ru-RU" sz="2400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.: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наблюдение;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подбор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темы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самообразования педагога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(выделение его сильных сторон);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работа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по теме, сопровождение, консультирование;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выступление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педагога на уровне ОУ (выступление на педсовете/семинаре, стендовое выступление, показ ОД);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обобщение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работы по теме;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выход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педагога на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район;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участие в районных конкурсах.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Этапы работы внутреннего эксперта по аттестации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05000"/>
            <a:ext cx="8136903" cy="483636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этап  </a:t>
            </a:r>
          </a:p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Работа с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педагогом, идущими на </a:t>
            </a:r>
            <a:r>
              <a:rPr lang="ru-RU" sz="2400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высшую </a:t>
            </a:r>
            <a:r>
              <a:rPr lang="ru-RU" sz="2400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кв.кат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работа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по теме, сопровождение, консультирование;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выступление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педагога на уровне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района;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углубленное обобщение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работы по теме;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выход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педагога на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город, республику;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участие в конкурсах республиканских, российских;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инновационная деятельность;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курирование педагога при составлении методической разработки.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589199" cy="1280890"/>
          </a:xfrm>
        </p:spPr>
        <p:txBody>
          <a:bodyPr/>
          <a:lstStyle/>
          <a:p>
            <a:pPr algn="r"/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Этапы работы внутреннего эксперта по аттестации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13546"/>
            <a:ext cx="7885343" cy="5055814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II </a:t>
            </a:r>
            <a:r>
              <a:rPr lang="ru-RU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этап                                                                                                                 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Ознакомление педагога с Порядком аттестационных процедур, работа на личных страницах в edu.tatar.ru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Подача заявления;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Заполнение Карты результативности;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Заполнение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листа самооценки(для аттестующихся по экспертизе).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III</a:t>
            </a:r>
            <a:r>
              <a:rPr lang="tt-RU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этап </a:t>
            </a:r>
          </a:p>
          <a:p>
            <a:pPr lvl="0"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tt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экспертизы</a:t>
            </a:r>
          </a:p>
          <a:p>
            <a:pPr lvl="0"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tt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Экспертное </a:t>
            </a:r>
            <a:r>
              <a:rPr lang="tt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заключение</a:t>
            </a:r>
            <a:endParaRPr lang="tt-RU" sz="26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IV </a:t>
            </a:r>
            <a:r>
              <a:rPr lang="ru-RU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этап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Мониторинг результатов аттестации</a:t>
            </a:r>
            <a:endParaRPr lang="tt-RU" sz="2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994849" cy="128089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Первая квалификационная категория педагогическим работникам устанавливается на основе: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3600"/>
            <a:ext cx="8208911" cy="4463752"/>
          </a:xfrm>
        </p:spPr>
        <p:txBody>
          <a:bodyPr>
            <a:norm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стабильных положительных результатов освоения обучающимися образовательных программ по итогам мониторингов, проводимых организацией;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 обучающихся выявлено развитие способностей к научной, интеллектуальной, творческой или физкультурно-спортивной деятельности;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педагог внес личный вклад:</a:t>
            </a: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•	в повышение качества образования;</a:t>
            </a: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•	совершенствование методов обучения 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воспитания;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педагог транслирует в педагогических коллективах опыт практических результатов своей профессиональной деятельности; 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активно участвует в работе методических объединений педагогических работников образовательной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организации.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9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10872" cy="128089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Высшая квалификационная категория педагогическим работникам устанавливается на основе: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920880" cy="5146982"/>
          </a:xfrm>
        </p:spPr>
        <p:txBody>
          <a:bodyPr>
            <a:norm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достижения обучающимися положительной динамики результатов освоения образовательных программ по итогам мониторингов, проводимых организацией;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выявления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 развития способностей обучающихся к научной (интеллектуальной), творческой, физкультурно-спортивной деятельности, а также их участия в олимпиадах, конкурсах, фестивалях, соревнованиях;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личного вклада в повышение качества образования, совершенствование методов обучения и воспитания и продуктивного использования новых образовательных технологий, транслирования в педагогических коллективах опыта практических результатов своей профессиональной деятельности, в том числе экспериментальной и инновационной;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активного участия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 конкурсах.</a:t>
            </a:r>
          </a:p>
        </p:txBody>
      </p:sp>
    </p:spTree>
    <p:extLst>
      <p:ext uri="{BB962C8B-B14F-4D97-AF65-F5344CB8AC3E}">
        <p14:creationId xmlns:p14="http://schemas.microsoft.com/office/powerpoint/2010/main" val="155554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589199" cy="1280890"/>
          </a:xfrm>
        </p:spPr>
        <p:txBody>
          <a:bodyPr/>
          <a:lstStyle/>
          <a:p>
            <a:pPr algn="r"/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10 шагов к аттестации </a:t>
            </a:r>
            <a:r>
              <a:rPr lang="ru-RU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педработника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173375" cy="4968552"/>
          </a:xfrm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Ознакомление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с нормативными документами (на сайте МО и Н РТ, на стенде в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ДОУ);</a:t>
            </a:r>
          </a:p>
          <a:p>
            <a:pPr>
              <a:buAutoNum type="arabicPeriod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Определение уровня своих притязаний: выбор вида аттестации (заявительная – добровольная на 1 или высшую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кв.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категорию или обязательная на СЗД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>
              <a:buAutoNum type="arabicPeriod"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Определение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времени для подачи документов (за три месяца до окончания срока действия категории, с учетом, что заседание аттестационной комиссии проходит в декабре и апреле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>
              <a:buAutoNum type="arabicPeriod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Составление плана работы в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межаттестационный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период;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AutoNum type="arabicPeriod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Создание сайта. Размещение на сайте </a:t>
            </a:r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видеоурока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92359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774</TotalTime>
  <Words>2549</Words>
  <Application>Microsoft Office PowerPoint</Application>
  <PresentationFormat>Экран (4:3)</PresentationFormat>
  <Paragraphs>328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Cambria</vt:lpstr>
      <vt:lpstr>Century Gothic</vt:lpstr>
      <vt:lpstr>Times New Roman</vt:lpstr>
      <vt:lpstr>Wingdings</vt:lpstr>
      <vt:lpstr>Wingdings 3</vt:lpstr>
      <vt:lpstr>Легкий дым</vt:lpstr>
      <vt:lpstr>Алгоритм деятельности внутреннего эксперта при аттестации педагогического работника на первую и высшую категории</vt:lpstr>
      <vt:lpstr>Кто может быть внутренним экспертом?</vt:lpstr>
      <vt:lpstr>Задачи старшего воспитателя в рамках работы с аттестуемыми педагогами</vt:lpstr>
      <vt:lpstr>Этапы работы внутреннего эксперта по аттестации</vt:lpstr>
      <vt:lpstr>Этапы работы внутреннего эксперта по аттестации</vt:lpstr>
      <vt:lpstr>Этапы работы внутреннего эксперта по аттестации</vt:lpstr>
      <vt:lpstr> Первая квалификационная категория педагогическим работникам устанавливается на основе:</vt:lpstr>
      <vt:lpstr>Высшая квалификационная категория педагогическим работникам устанавливается на основе:</vt:lpstr>
      <vt:lpstr>10 шагов к аттестации педработника</vt:lpstr>
      <vt:lpstr>10 шагов к аттестации педработника</vt:lpstr>
      <vt:lpstr>Этапы подачи документов</vt:lpstr>
      <vt:lpstr>Заполнение экспертного заключения</vt:lpstr>
      <vt:lpstr>Личные данные педагога</vt:lpstr>
      <vt:lpstr>II. Оценка профессиональных компетенций и продуктивности деятельности </vt:lpstr>
      <vt:lpstr>1. Компетентность в области личностных качеств  </vt:lpstr>
      <vt:lpstr>2. Компетентность в области постановки целей и задач педагогической деятельности </vt:lpstr>
      <vt:lpstr>3. Компетентность в области мотивирования обучающихся (воспитанников) на осуществление учебной (воспитательной) деятельности </vt:lpstr>
      <vt:lpstr>Презентация PowerPoint</vt:lpstr>
      <vt:lpstr>4. Компетентность в области обеспечения информационной основы деятельности </vt:lpstr>
      <vt:lpstr>5. Компетентность в области разработки программы, методических, дидактических материалов и принятии педагогических решений </vt:lpstr>
      <vt:lpstr>Презентация PowerPoint</vt:lpstr>
      <vt:lpstr>6. Компетентность в области организации педагогической деятельности </vt:lpstr>
      <vt:lpstr>Презентация PowerPoint</vt:lpstr>
      <vt:lpstr>Презентация PowerPoint</vt:lpstr>
      <vt:lpstr>Презентация PowerPoint</vt:lpstr>
      <vt:lpstr>2. Заполнить экспертный лист</vt:lpstr>
      <vt:lpstr>Заполнение экспертного листа</vt:lpstr>
      <vt:lpstr>Презентация PowerPoint</vt:lpstr>
      <vt:lpstr>Презентация PowerPoint</vt:lpstr>
      <vt:lpstr>Презентация PowerPoint</vt:lpstr>
      <vt:lpstr>3. Возвращаемся к экспертному заключению</vt:lpstr>
      <vt:lpstr>Презентация PowerPoint</vt:lpstr>
      <vt:lpstr>4. Работаем в системе ЭО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деятельности внутреннего эксперта при аттестации педагогического работника на первую и высшую категории</dc:title>
  <dc:creator>Татьяна</dc:creator>
  <cp:lastModifiedBy>User</cp:lastModifiedBy>
  <cp:revision>48</cp:revision>
  <cp:lastPrinted>2023-04-03T13:10:01Z</cp:lastPrinted>
  <dcterms:created xsi:type="dcterms:W3CDTF">2022-10-09T10:37:02Z</dcterms:created>
  <dcterms:modified xsi:type="dcterms:W3CDTF">2023-04-03T13:11:17Z</dcterms:modified>
</cp:coreProperties>
</file>